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B22"/>
    <a:srgbClr val="0E3926"/>
    <a:srgbClr val="FBF0DE"/>
    <a:srgbClr val="F9F3E3"/>
    <a:srgbClr val="F9F2E0"/>
    <a:srgbClr val="F7F0DD"/>
    <a:srgbClr val="F7EFDA"/>
    <a:srgbClr val="FFFFFF"/>
    <a:srgbClr val="F4EED8"/>
    <a:srgbClr val="2C4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8" d="100"/>
          <a:sy n="78" d="100"/>
        </p:scale>
        <p:origin x="2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10602-17E2-4916-B661-7FBD4A08234B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9F44F-95F6-474B-B19F-3AD1BA7DDD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281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 cours de cette présentation, Nous allons abordés les réalisations du Laboratoire d’Innovation de donnée de l’ANStat appelé le DataLab,</a:t>
            </a:r>
          </a:p>
          <a:p>
            <a:endParaRPr lang="fr-FR" dirty="0"/>
          </a:p>
          <a:p>
            <a:r>
              <a:rPr lang="fr-FR" dirty="0"/>
              <a:t>Je suis Koné Kinin, data Scientiste.</a:t>
            </a:r>
          </a:p>
          <a:p>
            <a:endParaRPr lang="fr-FR" dirty="0"/>
          </a:p>
          <a:p>
            <a:r>
              <a:rPr lang="fr-FR" dirty="0"/>
              <a:t>Cette présentation va s’articuler autour de 3 axes, notamment la présentation du </a:t>
            </a:r>
            <a:r>
              <a:rPr lang="fr-FR" dirty="0" err="1"/>
              <a:t>datalab</a:t>
            </a:r>
            <a:r>
              <a:rPr lang="fr-FR" dirty="0"/>
              <a:t>, puis les réalisations pour l’Innovation et la modernisation et enfin nous aborderons les perspectives.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9F44F-95F6-474B-B19F-3AD1BA7DDDB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439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comprendre la valeur de notre démarche, comparons l’approche traditionnelle à celle du DataLab.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9F44F-95F6-474B-B19F-3AD1BA7DDDB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97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Comment transformons-nous concrètement ces flux continus de statistiques fiables ?</a:t>
            </a:r>
          </a:p>
          <a:p>
            <a:endParaRPr lang="fr-FR" dirty="0"/>
          </a:p>
          <a:p>
            <a:r>
              <a:rPr lang="fr-FR" dirty="0"/>
              <a:t>Et bien, Tout repose sur une architecture </a:t>
            </a:r>
            <a:r>
              <a:rPr lang="fr-FR" dirty="0" err="1"/>
              <a:t>DataLakeHouse</a:t>
            </a:r>
            <a:r>
              <a:rPr lang="fr-FR" dirty="0"/>
              <a:t> en médaillon qui transforme la donnée à l’indicateur prêt.</a:t>
            </a:r>
          </a:p>
          <a:p>
            <a:endParaRPr lang="fr-FR" dirty="0"/>
          </a:p>
          <a:p>
            <a:r>
              <a:rPr lang="fr-FR" dirty="0"/>
              <a:t>Cette architecture permet de gouverner de façon structurée des données de masses .</a:t>
            </a:r>
          </a:p>
          <a:p>
            <a:endParaRPr lang="fr-FR" dirty="0"/>
          </a:p>
          <a:p>
            <a:r>
              <a:rPr lang="fr-FR" dirty="0"/>
              <a:t>Elle nous permet de faire l’audit, de tracer et de faire du versionnage de données.</a:t>
            </a:r>
          </a:p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9F44F-95F6-474B-B19F-3AD1BA7DDDB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172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Sur cette </a:t>
            </a:r>
            <a:r>
              <a:rPr lang="fr-FR" dirty="0" err="1"/>
              <a:t>archicture</a:t>
            </a:r>
            <a:r>
              <a:rPr lang="fr-FR" dirty="0"/>
              <a:t> de gouvernance de données, vient se greffer notre portefeuille d’Innovation avec 5 projets phares, notamment:</a:t>
            </a:r>
          </a:p>
          <a:p>
            <a:r>
              <a:rPr lang="fr-FR" dirty="0"/>
              <a:t> </a:t>
            </a:r>
          </a:p>
          <a:p>
            <a:pPr marL="171450" indent="-171450">
              <a:buFontTx/>
              <a:buChar char="-"/>
            </a:pPr>
            <a:r>
              <a:rPr lang="fr-FR" dirty="0"/>
              <a:t>l’Assistant conversationnel IA, ANStat IA</a:t>
            </a:r>
          </a:p>
          <a:p>
            <a:pPr marL="171450" indent="-171450">
              <a:buFontTx/>
              <a:buChar char="-"/>
            </a:pPr>
            <a:r>
              <a:rPr lang="fr-FR" dirty="0"/>
              <a:t>Le projet d’estimation de la pauvreté par Imagerie satellitaire</a:t>
            </a:r>
          </a:p>
          <a:p>
            <a:pPr marL="171450" indent="-171450">
              <a:buFontTx/>
              <a:buChar char="-"/>
            </a:pPr>
            <a:r>
              <a:rPr lang="fr-FR" dirty="0"/>
              <a:t>Le projet d’Analyse d’offre d’emploi en ligne sur le marché ivoirien</a:t>
            </a:r>
          </a:p>
          <a:p>
            <a:pPr marL="171450" indent="-171450">
              <a:buFontTx/>
              <a:buChar char="-"/>
            </a:pPr>
            <a:r>
              <a:rPr lang="fr-FR" dirty="0"/>
              <a:t>La collecte des prix sur les plateformes de e-commerce pour le calcul de l’IHPC</a:t>
            </a:r>
          </a:p>
          <a:p>
            <a:pPr marL="171450" indent="-171450">
              <a:buFontTx/>
              <a:buChar char="-"/>
            </a:pPr>
            <a:r>
              <a:rPr lang="fr-FR" dirty="0"/>
              <a:t>Le projet d’utilisation de données de téléphonie mobile pour la migration qui est en cours.</a:t>
            </a:r>
          </a:p>
          <a:p>
            <a:pPr marL="171450" indent="-171450">
              <a:buFontTx/>
              <a:buChar char="-"/>
            </a:pPr>
            <a:endParaRPr lang="fr-FR" dirty="0"/>
          </a:p>
          <a:p>
            <a:pPr marL="0" indent="0">
              <a:buFontTx/>
              <a:buNone/>
            </a:pPr>
            <a:r>
              <a:rPr lang="fr-FR" dirty="0"/>
              <a:t>Nous allons ainsi abordés une à une les réalisations innovantes du DataLab.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9F44F-95F6-474B-B19F-3AD1BA7DDDB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699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 sujet de l’utilisation des images satellitaires pour l’estimation de l’incidence de la pauvreté.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9F44F-95F6-474B-B19F-3AD1BA7DDDB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998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9F44F-95F6-474B-B19F-3AD1BA7DDDB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6318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Voilà donc nos 5 piliers, mais leur véritable force résident dans leur convergence.</a:t>
            </a:r>
          </a:p>
          <a:p>
            <a:endParaRPr lang="fr-FR" dirty="0"/>
          </a:p>
          <a:p>
            <a:r>
              <a:rPr lang="fr-FR" dirty="0"/>
              <a:t>Pris ensemble, ces 5 flux nourrissent un même système statistique National.</a:t>
            </a:r>
          </a:p>
          <a:p>
            <a:endParaRPr lang="fr-FR" dirty="0"/>
          </a:p>
          <a:p>
            <a:r>
              <a:rPr lang="fr-FR" dirty="0"/>
              <a:t>Ainsi la donnée brute devient une intelligence validée et certifiée et cette intégration au Système Statistique National servira:</a:t>
            </a:r>
          </a:p>
          <a:p>
            <a:endParaRPr lang="fr-FR" dirty="0"/>
          </a:p>
          <a:p>
            <a:pPr marL="228600" indent="-228600">
              <a:buAutoNum type="arabicPeriod"/>
            </a:pPr>
            <a:r>
              <a:rPr lang="fr-FR" dirty="0"/>
              <a:t>Aux gouvernements pour des politiques publiques ciblées et réactives.</a:t>
            </a:r>
          </a:p>
          <a:p>
            <a:pPr marL="228600" indent="-228600">
              <a:buAutoNum type="arabicPeriod"/>
            </a:pPr>
            <a:r>
              <a:rPr lang="fr-FR" dirty="0"/>
              <a:t>Elle servira aux bailleurs, tels que la Banque Mondiale pour le suivi des indicateurs de développement;</a:t>
            </a:r>
          </a:p>
          <a:p>
            <a:pPr marL="228600" indent="-228600">
              <a:buAutoNum type="arabicPeriod"/>
            </a:pPr>
            <a:r>
              <a:rPr lang="fr-FR" dirty="0"/>
              <a:t>Enfin, aux Citoyens et chercheurs;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9F44F-95F6-474B-B19F-3AD1BA7DDDB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477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Si tels sont les bénéfices d’aujourd’hui, quelle est notre trajectoire pour demain ?</a:t>
            </a:r>
          </a:p>
          <a:p>
            <a:endParaRPr lang="fr-FR" dirty="0"/>
          </a:p>
          <a:p>
            <a:r>
              <a:rPr lang="fr-FR" dirty="0"/>
              <a:t>Notre vision se déploie en 3 temps:</a:t>
            </a:r>
          </a:p>
          <a:p>
            <a:pPr marL="228600" indent="-228600">
              <a:buAutoNum type="arabicPeriod"/>
            </a:pPr>
            <a:r>
              <a:rPr lang="fr-FR" dirty="0"/>
              <a:t>La consolidation</a:t>
            </a:r>
          </a:p>
          <a:p>
            <a:pPr marL="228600" indent="-228600">
              <a:buAutoNum type="arabicPeriod"/>
            </a:pPr>
            <a:r>
              <a:rPr lang="fr-FR" dirty="0"/>
              <a:t>Le passage à l’échelle</a:t>
            </a:r>
          </a:p>
          <a:p>
            <a:pPr marL="228600" indent="-228600">
              <a:buAutoNum type="arabicPeriod"/>
            </a:pPr>
            <a:r>
              <a:rPr lang="fr-FR" dirty="0"/>
              <a:t>Et enfin le rayonnement.</a:t>
            </a:r>
          </a:p>
          <a:p>
            <a:pPr marL="228600" indent="-228600">
              <a:buAutoNum type="arabicPeriod"/>
            </a:pPr>
            <a:endParaRPr lang="fr-FR" dirty="0"/>
          </a:p>
          <a:p>
            <a:pPr marL="0" indent="0">
              <a:buNone/>
            </a:pPr>
            <a:r>
              <a:rPr lang="fr-FR" dirty="0"/>
              <a:t>Ainsi, nous envisageons sur un court terme,</a:t>
            </a:r>
          </a:p>
          <a:p>
            <a:pPr marL="228600" indent="-228600">
              <a:buAutoNum type="arabicPeriod"/>
            </a:pPr>
            <a:r>
              <a:rPr lang="fr-FR" dirty="0"/>
              <a:t>Le lancement officiel de la version beta d’ANStat-IA;</a:t>
            </a:r>
          </a:p>
          <a:p>
            <a:pPr marL="228600" indent="-228600">
              <a:buAutoNum type="arabicPeriod"/>
            </a:pPr>
            <a:r>
              <a:rPr lang="fr-FR" dirty="0"/>
              <a:t>Le déploiement en production des indicateurs issus des métadonnées de téléphonie mobile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Sur le moyen terme, nous envisageons étendre la gouvernance de l’architecture </a:t>
            </a:r>
            <a:r>
              <a:rPr lang="fr-FR" dirty="0" err="1"/>
              <a:t>DataLake</a:t>
            </a:r>
            <a:r>
              <a:rPr lang="fr-FR" dirty="0"/>
              <a:t> house à l’ensemble du SSN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Et à long terme, positionner l’ANStat comme le </a:t>
            </a:r>
            <a:r>
              <a:rPr lang="fr-FR" dirty="0" err="1"/>
              <a:t>Gub</a:t>
            </a:r>
            <a:r>
              <a:rPr lang="fr-FR" dirty="0"/>
              <a:t> d’Innovation statistique de la sous-région.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9F44F-95F6-474B-B19F-3AD1BA7DDDB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996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vous remercie.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9F44F-95F6-474B-B19F-3AD1BA7DDDB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846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978CED-8694-9002-6455-5EC629A75ADF}"/>
              </a:ext>
            </a:extLst>
          </p:cNvPr>
          <p:cNvSpPr/>
          <p:nvPr/>
        </p:nvSpPr>
        <p:spPr>
          <a:xfrm>
            <a:off x="11480800" y="7239000"/>
            <a:ext cx="4775200" cy="1866900"/>
          </a:xfrm>
          <a:prstGeom prst="rect">
            <a:avLst/>
          </a:prstGeom>
          <a:solidFill>
            <a:srgbClr val="1542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ADC3F32-B5E3-7BE2-AFB9-B445B65D5C96}"/>
              </a:ext>
            </a:extLst>
          </p:cNvPr>
          <p:cNvSpPr txBox="1"/>
          <p:nvPr/>
        </p:nvSpPr>
        <p:spPr>
          <a:xfrm>
            <a:off x="660400" y="7987784"/>
            <a:ext cx="2362200" cy="400110"/>
          </a:xfrm>
          <a:prstGeom prst="rect">
            <a:avLst/>
          </a:prstGeom>
          <a:solidFill>
            <a:srgbClr val="093B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Juin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9B5B95-A1D0-F691-7CFB-73E6F2DB56BA}"/>
              </a:ext>
            </a:extLst>
          </p:cNvPr>
          <p:cNvSpPr/>
          <p:nvPr/>
        </p:nvSpPr>
        <p:spPr>
          <a:xfrm>
            <a:off x="14909800" y="8839200"/>
            <a:ext cx="12192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798B981-89BC-F923-B9BF-ADBC7FA0FB2B}"/>
              </a:ext>
            </a:extLst>
          </p:cNvPr>
          <p:cNvSpPr txBox="1"/>
          <p:nvPr/>
        </p:nvSpPr>
        <p:spPr>
          <a:xfrm>
            <a:off x="9956800" y="8644235"/>
            <a:ext cx="3276600" cy="461665"/>
          </a:xfrm>
          <a:prstGeom prst="rect">
            <a:avLst/>
          </a:prstGeom>
          <a:solidFill>
            <a:srgbClr val="093B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https://chat.anstat.ci/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B6E4B5-39B2-FFB5-57A0-7C8C22A36257}"/>
              </a:ext>
            </a:extLst>
          </p:cNvPr>
          <p:cNvSpPr/>
          <p:nvPr/>
        </p:nvSpPr>
        <p:spPr>
          <a:xfrm>
            <a:off x="14909800" y="8839200"/>
            <a:ext cx="1219200" cy="228600"/>
          </a:xfrm>
          <a:prstGeom prst="rect">
            <a:avLst/>
          </a:prstGeom>
          <a:solidFill>
            <a:srgbClr val="F5ED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D41558-AFF5-A69A-F384-92E0EC6DE169}"/>
              </a:ext>
            </a:extLst>
          </p:cNvPr>
          <p:cNvSpPr/>
          <p:nvPr/>
        </p:nvSpPr>
        <p:spPr>
          <a:xfrm>
            <a:off x="14909800" y="8839200"/>
            <a:ext cx="1219200" cy="228600"/>
          </a:xfrm>
          <a:prstGeom prst="rect">
            <a:avLst/>
          </a:prstGeom>
          <a:solidFill>
            <a:srgbClr val="F4EE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8E3BD2-6335-20F1-E3B5-1242C2791835}"/>
              </a:ext>
            </a:extLst>
          </p:cNvPr>
          <p:cNvSpPr/>
          <p:nvPr/>
        </p:nvSpPr>
        <p:spPr>
          <a:xfrm>
            <a:off x="14909800" y="8839200"/>
            <a:ext cx="1219200" cy="228600"/>
          </a:xfrm>
          <a:prstGeom prst="rect">
            <a:avLst/>
          </a:prstGeom>
          <a:solidFill>
            <a:srgbClr val="2C4B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DD5CC4-5B4E-2FBB-A3D1-51F0901B631E}"/>
              </a:ext>
            </a:extLst>
          </p:cNvPr>
          <p:cNvSpPr/>
          <p:nvPr/>
        </p:nvSpPr>
        <p:spPr>
          <a:xfrm>
            <a:off x="14909800" y="8839200"/>
            <a:ext cx="1219200" cy="228600"/>
          </a:xfrm>
          <a:prstGeom prst="rect">
            <a:avLst/>
          </a:prstGeom>
          <a:solidFill>
            <a:srgbClr val="F5ED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517A3F-59B7-A442-829A-33DFF7B754A9}"/>
              </a:ext>
            </a:extLst>
          </p:cNvPr>
          <p:cNvSpPr/>
          <p:nvPr/>
        </p:nvSpPr>
        <p:spPr>
          <a:xfrm>
            <a:off x="14909800" y="8839200"/>
            <a:ext cx="1219200" cy="228600"/>
          </a:xfrm>
          <a:prstGeom prst="rect">
            <a:avLst/>
          </a:prstGeom>
          <a:solidFill>
            <a:srgbClr val="093B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EC143F-DB4C-ECEB-8AD0-A29B20CE8362}"/>
              </a:ext>
            </a:extLst>
          </p:cNvPr>
          <p:cNvSpPr/>
          <p:nvPr/>
        </p:nvSpPr>
        <p:spPr>
          <a:xfrm>
            <a:off x="14909800" y="8839200"/>
            <a:ext cx="1219200" cy="228600"/>
          </a:xfrm>
          <a:prstGeom prst="rect">
            <a:avLst/>
          </a:prstGeom>
          <a:solidFill>
            <a:srgbClr val="0E39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F1D053-1FC3-7792-075B-7316AB62CF63}"/>
              </a:ext>
            </a:extLst>
          </p:cNvPr>
          <p:cNvSpPr/>
          <p:nvPr/>
        </p:nvSpPr>
        <p:spPr>
          <a:xfrm>
            <a:off x="14909800" y="8839200"/>
            <a:ext cx="1219200" cy="228600"/>
          </a:xfrm>
          <a:prstGeom prst="rect">
            <a:avLst/>
          </a:prstGeom>
          <a:solidFill>
            <a:srgbClr val="FBF0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2F5189-1D17-3FBA-2456-936F4A455575}"/>
              </a:ext>
            </a:extLst>
          </p:cNvPr>
          <p:cNvSpPr/>
          <p:nvPr/>
        </p:nvSpPr>
        <p:spPr>
          <a:xfrm>
            <a:off x="14909800" y="8839200"/>
            <a:ext cx="1219200" cy="228600"/>
          </a:xfrm>
          <a:prstGeom prst="rect">
            <a:avLst/>
          </a:prstGeom>
          <a:solidFill>
            <a:srgbClr val="F9F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05968C-D80A-AF3D-92D4-AEB5A8E39600}"/>
              </a:ext>
            </a:extLst>
          </p:cNvPr>
          <p:cNvSpPr/>
          <p:nvPr/>
        </p:nvSpPr>
        <p:spPr>
          <a:xfrm>
            <a:off x="14909800" y="8839200"/>
            <a:ext cx="1219200" cy="228600"/>
          </a:xfrm>
          <a:prstGeom prst="rect">
            <a:avLst/>
          </a:prstGeom>
          <a:solidFill>
            <a:srgbClr val="F9F2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4917B4-70B8-FF4F-FE1C-388082E05F64}"/>
              </a:ext>
            </a:extLst>
          </p:cNvPr>
          <p:cNvSpPr/>
          <p:nvPr/>
        </p:nvSpPr>
        <p:spPr>
          <a:xfrm>
            <a:off x="14909800" y="8839200"/>
            <a:ext cx="1219200" cy="228600"/>
          </a:xfrm>
          <a:prstGeom prst="rect">
            <a:avLst/>
          </a:prstGeom>
          <a:solidFill>
            <a:srgbClr val="F7F0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5782C0-B911-D693-E0A5-1B00DA16E0DD}"/>
              </a:ext>
            </a:extLst>
          </p:cNvPr>
          <p:cNvSpPr/>
          <p:nvPr/>
        </p:nvSpPr>
        <p:spPr>
          <a:xfrm>
            <a:off x="14909800" y="8839200"/>
            <a:ext cx="1219200" cy="228600"/>
          </a:xfrm>
          <a:prstGeom prst="rect">
            <a:avLst/>
          </a:prstGeom>
          <a:solidFill>
            <a:srgbClr val="F7EF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19441</TotalTime>
  <Words>444</Words>
  <Application>Microsoft Office PowerPoint</Application>
  <PresentationFormat>Personnalisé</PresentationFormat>
  <Paragraphs>59</Paragraphs>
  <Slides>13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Aptos</vt:lpstr>
      <vt:lpstr>Arial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Kinin Mamadou KONE</cp:lastModifiedBy>
  <cp:revision>5</cp:revision>
  <dcterms:created xsi:type="dcterms:W3CDTF">2006-08-16T00:00:00Z</dcterms:created>
  <dcterms:modified xsi:type="dcterms:W3CDTF">2026-06-24T16:16:56Z</dcterms:modified>
</cp:coreProperties>
</file>